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23083CC0-5E7D-4A28-8961-3A670885D312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2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0ADAF246-66AA-4ACB-97EB-ECB099F4D331}" type="slidenum">
              <a:rPr lang="en-US" smtClean="0"/>
              <a:t>‹Nº›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951" y="-128970"/>
            <a:ext cx="2660474" cy="605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5732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23083CC0-5E7D-4A28-8961-3A670885D312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2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0ADAF246-66AA-4ACB-97EB-ECB099F4D331}" type="slidenum">
              <a:rPr lang="en-US" smtClean="0"/>
              <a:t>‹Nº›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951" y="-128970"/>
            <a:ext cx="2660474" cy="605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00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23083CC0-5E7D-4A28-8961-3A670885D312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2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0ADAF246-66AA-4ACB-97EB-ECB099F4D331}" type="slidenum">
              <a:rPr lang="en-US" smtClean="0"/>
              <a:t>‹Nº›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951" y="-128970"/>
            <a:ext cx="2660474" cy="605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3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23083CC0-5E7D-4A28-8961-3A670885D312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2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0ADAF246-66AA-4ACB-97EB-ECB099F4D331}" type="slidenum">
              <a:rPr lang="en-US" smtClean="0"/>
              <a:t>‹Nº›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951" y="-128970"/>
            <a:ext cx="2660474" cy="605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204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23083CC0-5E7D-4A28-8961-3A670885D312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2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0ADAF246-66AA-4ACB-97EB-ECB099F4D331}" type="slidenum">
              <a:rPr lang="en-US" smtClean="0"/>
              <a:t>‹Nº›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951" y="-128970"/>
            <a:ext cx="2660474" cy="605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748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23083CC0-5E7D-4A28-8961-3A670885D312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2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0ADAF246-66AA-4ACB-97EB-ECB099F4D331}" type="slidenum">
              <a:rPr lang="en-US" smtClean="0"/>
              <a:t>‹Nº›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951" y="-128970"/>
            <a:ext cx="2660474" cy="605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34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23083CC0-5E7D-4A28-8961-3A670885D312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2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0ADAF246-66AA-4ACB-97EB-ECB099F4D331}" type="slidenum">
              <a:rPr lang="en-US" smtClean="0"/>
              <a:t>‹Nº›</a:t>
            </a:fld>
            <a:endParaRPr lang="en-US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951" y="-128970"/>
            <a:ext cx="2660474" cy="605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300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23083CC0-5E7D-4A28-8961-3A670885D312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2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0ADAF246-66AA-4ACB-97EB-ECB099F4D3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40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23083CC0-5E7D-4A28-8961-3A670885D312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2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0ADAF246-66AA-4ACB-97EB-ECB099F4D331}" type="slidenum">
              <a:rPr lang="en-US" smtClean="0"/>
              <a:t>‹Nº›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951" y="-128970"/>
            <a:ext cx="2660474" cy="605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118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23083CC0-5E7D-4A28-8961-3A670885D312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2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0ADAF246-66AA-4ACB-97EB-ECB099F4D331}" type="slidenum">
              <a:rPr lang="en-US" smtClean="0"/>
              <a:t>‹Nº›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951" y="-128970"/>
            <a:ext cx="2660474" cy="605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641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9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9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9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23083CC0-5E7D-4A28-8961-3A670885D312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2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0ADAF246-66AA-4ACB-97EB-ECB099F4D331}" type="slidenum">
              <a:rPr lang="en-US" smtClean="0"/>
              <a:t>‹Nº›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951" y="-128970"/>
            <a:ext cx="2660474" cy="605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120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6416" y="-161925"/>
            <a:ext cx="9194051" cy="718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2" y="692696"/>
            <a:ext cx="8229600" cy="724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472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R" b="1" dirty="0" smtClean="0"/>
              <a:t>V </a:t>
            </a:r>
            <a:r>
              <a:rPr lang="es-CR" b="1" dirty="0" err="1" smtClean="0"/>
              <a:t>European</a:t>
            </a:r>
            <a:r>
              <a:rPr lang="es-CR" b="1" dirty="0" smtClean="0"/>
              <a:t> </a:t>
            </a:r>
            <a:r>
              <a:rPr lang="es-CR" b="1" dirty="0" err="1" smtClean="0"/>
              <a:t>Union</a:t>
            </a:r>
            <a:r>
              <a:rPr lang="es-CR" b="1" dirty="0" smtClean="0"/>
              <a:t>- </a:t>
            </a:r>
            <a:r>
              <a:rPr lang="es-CR" b="1" dirty="0" err="1" smtClean="0"/>
              <a:t>Latin</a:t>
            </a:r>
            <a:r>
              <a:rPr lang="es-CR" b="1" dirty="0" smtClean="0"/>
              <a:t> </a:t>
            </a:r>
            <a:r>
              <a:rPr lang="es-CR" b="1" dirty="0" err="1" smtClean="0"/>
              <a:t>America</a:t>
            </a:r>
            <a:r>
              <a:rPr lang="es-CR" b="1" dirty="0" smtClean="0"/>
              <a:t> and </a:t>
            </a:r>
            <a:r>
              <a:rPr lang="es-CR" b="1" dirty="0" err="1" smtClean="0"/>
              <a:t>the</a:t>
            </a:r>
            <a:r>
              <a:rPr lang="es-CR" b="1" dirty="0" smtClean="0"/>
              <a:t> </a:t>
            </a:r>
            <a:r>
              <a:rPr lang="es-CR" b="1" dirty="0" err="1" smtClean="0"/>
              <a:t>Caribbean</a:t>
            </a:r>
            <a:r>
              <a:rPr lang="es-CR" b="1" dirty="0" smtClean="0"/>
              <a:t> Business Summit</a:t>
            </a:r>
            <a:endParaRPr lang="en-U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R" b="1" dirty="0" smtClean="0"/>
              <a:t>Bruselas</a:t>
            </a:r>
          </a:p>
          <a:p>
            <a:r>
              <a:rPr lang="es-CR" b="1" dirty="0" smtClean="0"/>
              <a:t>10 de junio 2015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67085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2636912"/>
            <a:ext cx="8229600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R" sz="3600" dirty="0" smtClean="0"/>
              <a:t>Gracias</a:t>
            </a:r>
            <a:endParaRPr lang="en-US" sz="3600" dirty="0"/>
          </a:p>
        </p:txBody>
      </p:sp>
      <p:sp>
        <p:nvSpPr>
          <p:cNvPr id="2" name="1 CuadroTexto"/>
          <p:cNvSpPr txBox="1"/>
          <p:nvPr/>
        </p:nvSpPr>
        <p:spPr>
          <a:xfrm>
            <a:off x="4385568" y="4149080"/>
            <a:ext cx="4176464" cy="1754326"/>
          </a:xfrm>
          <a:prstGeom prst="rect">
            <a:avLst/>
          </a:prstGeom>
          <a:noFill/>
          <a:effectLst/>
        </p:spPr>
        <p:txBody>
          <a:bodyPr wrap="square" rtlCol="0">
            <a:spAutoFit/>
            <a:sp3d extrusionH="82550">
              <a:extrusionClr>
                <a:schemeClr val="bg1"/>
              </a:extrusionClr>
            </a:sp3d>
          </a:bodyPr>
          <a:lstStyle/>
          <a:p>
            <a:pPr algn="ctr"/>
            <a:r>
              <a:rPr lang="es-CR" sz="3600" dirty="0"/>
              <a:t>María </a:t>
            </a:r>
            <a:r>
              <a:rPr lang="es-CR" sz="3600" dirty="0" err="1"/>
              <a:t>Aminta</a:t>
            </a:r>
            <a:r>
              <a:rPr lang="es-CR" sz="3600" dirty="0"/>
              <a:t> </a:t>
            </a:r>
            <a:r>
              <a:rPr lang="es-CR" sz="3600" dirty="0" err="1"/>
              <a:t>Quirce</a:t>
            </a:r>
            <a:endParaRPr lang="es-CR" sz="3600" dirty="0"/>
          </a:p>
          <a:p>
            <a:pPr algn="ctr"/>
            <a:r>
              <a:rPr lang="es-CR" sz="3600" dirty="0"/>
              <a:t>Directora General</a:t>
            </a:r>
          </a:p>
          <a:p>
            <a:pPr algn="ctr"/>
            <a:r>
              <a:rPr lang="es-CR" sz="3600" dirty="0"/>
              <a:t>Banca Mujer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98962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200" b="1" dirty="0" smtClean="0">
                <a:latin typeface="+mn-lt"/>
              </a:rPr>
              <a:t>Importancia de la mujer en la economía</a:t>
            </a:r>
            <a:endParaRPr lang="en-US" sz="3200" b="1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R" dirty="0" smtClean="0"/>
              <a:t>Más educada</a:t>
            </a:r>
          </a:p>
          <a:p>
            <a:endParaRPr lang="es-CR" dirty="0" smtClean="0"/>
          </a:p>
          <a:p>
            <a:r>
              <a:rPr lang="es-CR" dirty="0" smtClean="0"/>
              <a:t>Mayor tasa de desempleo.</a:t>
            </a:r>
          </a:p>
          <a:p>
            <a:endParaRPr lang="es-CR" dirty="0" smtClean="0"/>
          </a:p>
          <a:p>
            <a:r>
              <a:rPr lang="es-CR" dirty="0" smtClean="0"/>
              <a:t>Incorporación a la economía productiva.</a:t>
            </a:r>
          </a:p>
          <a:p>
            <a:endParaRPr lang="es-CR" dirty="0" smtClean="0"/>
          </a:p>
          <a:p>
            <a:r>
              <a:rPr lang="es-CR" dirty="0" smtClean="0"/>
              <a:t>Empresas nuevas mas innovadoras las de mujeres profesionales.</a:t>
            </a:r>
          </a:p>
          <a:p>
            <a:endParaRPr lang="es-CR" dirty="0" smtClean="0"/>
          </a:p>
          <a:p>
            <a:r>
              <a:rPr lang="es-CR" dirty="0" smtClean="0"/>
              <a:t>Empresas tradicionales en actividades altamente competitivas y feminizadas.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46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CR" b="1" dirty="0" smtClean="0"/>
              <a:t>Lideradas por mujeres profesionales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R" sz="2400" dirty="0" smtClean="0"/>
              <a:t>Áreas de oportunidad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R" sz="2400" dirty="0" smtClean="0"/>
              <a:t>Innovadoras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R" sz="2400" dirty="0" smtClean="0"/>
              <a:t>Encadenamiento</a:t>
            </a:r>
          </a:p>
          <a:p>
            <a:pPr lvl="1"/>
            <a:endParaRPr lang="es-CR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s-CR" b="1" dirty="0"/>
              <a:t>Uso de Tecnología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7686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200" b="1" dirty="0">
                <a:latin typeface="+mn-lt"/>
              </a:rPr>
              <a:t>Barreras para el crecimiento</a:t>
            </a:r>
            <a:endParaRPr lang="en-US" sz="3200" b="1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CR" b="1" dirty="0"/>
              <a:t>Actividades altamente competitivas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R" sz="2400" dirty="0" smtClean="0"/>
              <a:t>Comercio, servicios, alimentos</a:t>
            </a:r>
          </a:p>
          <a:p>
            <a:pPr marL="342900" lvl="1" indent="-342900">
              <a:buFont typeface="Wingdings" panose="05000000000000000000" pitchFamily="2" charset="2"/>
              <a:buChar char="ü"/>
            </a:pPr>
            <a:endParaRPr lang="es-CR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s-CR" b="1" dirty="0"/>
              <a:t>80% son microempresas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R" sz="2400" dirty="0" smtClean="0"/>
              <a:t>Escalas de producción muy baja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R" sz="2400" dirty="0" smtClean="0"/>
              <a:t>No pueden con costos de formalización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R" sz="2400" dirty="0" smtClean="0"/>
              <a:t>No son innovadoras</a:t>
            </a:r>
          </a:p>
          <a:p>
            <a:pPr lvl="1"/>
            <a:endParaRPr lang="es-C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06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579294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CR" b="1" dirty="0"/>
              <a:t>Acceso a crédito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R" sz="2400" dirty="0"/>
              <a:t>Limitaciones de acceso por falta de historial crediticio (score)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R" sz="2400" dirty="0" smtClean="0"/>
              <a:t>Garantías</a:t>
            </a:r>
          </a:p>
          <a:p>
            <a:pPr marL="457200" lvl="1" indent="0">
              <a:buNone/>
            </a:pPr>
            <a:endParaRPr lang="es-CR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s-CR" b="1" dirty="0"/>
              <a:t>Capacidad gerencial</a:t>
            </a:r>
          </a:p>
          <a:p>
            <a:pPr>
              <a:buFont typeface="Wingdings" panose="05000000000000000000" pitchFamily="2" charset="2"/>
              <a:buChar char="ü"/>
            </a:pPr>
            <a:endParaRPr lang="es-C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s-CR" b="1" dirty="0"/>
              <a:t>Desconocimiento servicios financieros</a:t>
            </a:r>
          </a:p>
          <a:p>
            <a:pPr>
              <a:buFont typeface="Wingdings" panose="05000000000000000000" pitchFamily="2" charset="2"/>
              <a:buChar char="ü"/>
            </a:pPr>
            <a:endParaRPr lang="es-C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s-CR" b="1" dirty="0"/>
              <a:t>Redes de apoyo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69771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200" b="1" dirty="0">
                <a:latin typeface="+mn-lt"/>
              </a:rPr>
              <a:t>Superar barreras</a:t>
            </a:r>
            <a:endParaRPr lang="en-US" sz="3200" b="1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CR" b="1" dirty="0"/>
              <a:t>Las limitaciones por historial crediticio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R" sz="2400" dirty="0"/>
              <a:t>Ajuste al score actual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R" sz="2400" dirty="0" smtClean="0"/>
              <a:t>Score </a:t>
            </a:r>
            <a:r>
              <a:rPr lang="es-CR" sz="2400" dirty="0" smtClean="0"/>
              <a:t>de variables sicométricas </a:t>
            </a:r>
            <a:r>
              <a:rPr lang="es-CR" sz="2400" dirty="0" smtClean="0"/>
              <a:t>EFL, en estudio</a:t>
            </a:r>
            <a:endParaRPr lang="es-CR" sz="2400" dirty="0" smtClean="0"/>
          </a:p>
          <a:p>
            <a:pPr marL="457200" lvl="1" indent="0">
              <a:buNone/>
            </a:pPr>
            <a:endParaRPr lang="es-CR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CR" b="1" dirty="0"/>
              <a:t>Garantías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CR" sz="2400" dirty="0" smtClean="0"/>
              <a:t>Acceso a fondos de garantía</a:t>
            </a:r>
          </a:p>
          <a:p>
            <a:pPr lvl="2"/>
            <a:r>
              <a:rPr lang="es-CR" sz="2400" dirty="0" smtClean="0"/>
              <a:t>Emprendimientos básicos </a:t>
            </a:r>
          </a:p>
          <a:p>
            <a:pPr lvl="2"/>
            <a:r>
              <a:rPr lang="es-CR" sz="2400" dirty="0" smtClean="0"/>
              <a:t>Micro, pequeñas empresas con insuficiencia de garantías, Sistema Banca para el Desarrollo</a:t>
            </a:r>
          </a:p>
        </p:txBody>
      </p:sp>
    </p:spTree>
    <p:extLst>
      <p:ext uri="{BB962C8B-B14F-4D97-AF65-F5344CB8AC3E}">
        <p14:creationId xmlns:p14="http://schemas.microsoft.com/office/powerpoint/2010/main" val="3625257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CR" b="1" dirty="0"/>
              <a:t>Capacidad Gerencial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CR" sz="2400" b="1" dirty="0" smtClean="0"/>
              <a:t>Programa de acompañamiento empresarial</a:t>
            </a:r>
          </a:p>
          <a:p>
            <a:pPr lvl="2"/>
            <a:r>
              <a:rPr lang="es-CR" sz="2400" dirty="0" smtClean="0"/>
              <a:t>Microempresarias</a:t>
            </a:r>
          </a:p>
          <a:p>
            <a:pPr lvl="2"/>
            <a:endParaRPr lang="es-CR" sz="2400" dirty="0" smtClean="0"/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s-CR" sz="2200" b="1" dirty="0"/>
              <a:t>Aceleramiento empresarial</a:t>
            </a:r>
          </a:p>
          <a:p>
            <a:pPr lvl="2"/>
            <a:r>
              <a:rPr lang="es-CR" sz="2400" dirty="0" smtClean="0"/>
              <a:t>Pequeñas empresas</a:t>
            </a:r>
          </a:p>
          <a:p>
            <a:pPr lvl="2"/>
            <a:endParaRPr lang="es-CR" sz="2400" dirty="0"/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s-CR" sz="2200" b="1" dirty="0"/>
              <a:t>Actualización empresarial</a:t>
            </a:r>
            <a:endParaRPr lang="en-US" sz="2200" b="1" dirty="0"/>
          </a:p>
          <a:p>
            <a:pPr lvl="2"/>
            <a:r>
              <a:rPr lang="es-CR" sz="2400" dirty="0"/>
              <a:t>Uso de tecnologías para la </a:t>
            </a:r>
            <a:r>
              <a:rPr lang="es-CR" sz="2400" dirty="0" smtClean="0"/>
              <a:t>comercialización</a:t>
            </a:r>
          </a:p>
          <a:p>
            <a:pPr lvl="2"/>
            <a:r>
              <a:rPr lang="es-CR" sz="2400" dirty="0" smtClean="0"/>
              <a:t>Tributarios</a:t>
            </a:r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1090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92696"/>
            <a:ext cx="8363274" cy="543347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CR" b="1" dirty="0"/>
              <a:t>Redes de </a:t>
            </a:r>
            <a:r>
              <a:rPr lang="es-CR" b="1" dirty="0" smtClean="0"/>
              <a:t>apoyo</a:t>
            </a:r>
            <a:endParaRPr lang="es-CR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s-CR" sz="2400" b="1" dirty="0" err="1" smtClean="0"/>
              <a:t>WeConnect</a:t>
            </a:r>
            <a:endParaRPr lang="es-CR" sz="2400" b="1" dirty="0" smtClean="0"/>
          </a:p>
          <a:p>
            <a:pPr lvl="2"/>
            <a:r>
              <a:rPr lang="es-CR" sz="2000" dirty="0" smtClean="0"/>
              <a:t>Certificación</a:t>
            </a:r>
          </a:p>
          <a:p>
            <a:pPr lvl="2"/>
            <a:r>
              <a:rPr lang="es-CR" sz="2000" dirty="0" smtClean="0"/>
              <a:t>Ruedas de negocio</a:t>
            </a:r>
          </a:p>
          <a:p>
            <a:pPr lvl="2"/>
            <a:r>
              <a:rPr lang="es-CR" sz="2000" dirty="0" smtClean="0"/>
              <a:t>Actividad formativas y de Asistencia técnica</a:t>
            </a:r>
          </a:p>
          <a:p>
            <a:pPr marL="914400" lvl="2" indent="0">
              <a:buNone/>
            </a:pPr>
            <a:endParaRPr lang="es-CR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s-CR" sz="2400" b="1" dirty="0" smtClean="0"/>
              <a:t>Cadenas de valor</a:t>
            </a:r>
          </a:p>
          <a:p>
            <a:pPr lvl="2"/>
            <a:r>
              <a:rPr lang="es-CR" sz="2400" dirty="0" err="1" smtClean="0"/>
              <a:t>Walmart</a:t>
            </a:r>
            <a:r>
              <a:rPr lang="es-CR" sz="2400" dirty="0" smtClean="0"/>
              <a:t> </a:t>
            </a:r>
          </a:p>
          <a:p>
            <a:pPr lvl="2"/>
            <a:r>
              <a:rPr lang="es-CR" sz="2400" dirty="0" smtClean="0"/>
              <a:t>Supermercados de conveniencia</a:t>
            </a:r>
          </a:p>
          <a:p>
            <a:pPr lvl="2"/>
            <a:r>
              <a:rPr lang="es-CR" sz="2400" dirty="0" smtClean="0"/>
              <a:t>Cámaras empresariales</a:t>
            </a:r>
          </a:p>
          <a:p>
            <a:pPr lvl="2"/>
            <a:endParaRPr lang="es-CR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s-CR" sz="2400" b="1" dirty="0" smtClean="0"/>
              <a:t>Acceso a mercados internacionales</a:t>
            </a:r>
          </a:p>
          <a:p>
            <a:pPr lvl="2"/>
            <a:r>
              <a:rPr lang="es-CR" sz="2400" dirty="0" err="1" smtClean="0"/>
              <a:t>Innovex</a:t>
            </a:r>
            <a:endParaRPr lang="es-CR" sz="2400" dirty="0" smtClean="0"/>
          </a:p>
          <a:p>
            <a:pPr lvl="2"/>
            <a:r>
              <a:rPr lang="es-CR" sz="2400" dirty="0" smtClean="0"/>
              <a:t>Misiones comerciales PROCOMER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8813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endParaRPr lang="es-CR" sz="2400" b="1" dirty="0" smtClean="0"/>
          </a:p>
          <a:p>
            <a:pPr marL="342900" lvl="1" indent="-342900">
              <a:buFont typeface="Wingdings" panose="05000000000000000000" pitchFamily="2" charset="2"/>
              <a:buChar char="ü"/>
            </a:pPr>
            <a:r>
              <a:rPr lang="es-CR" sz="2400" b="1" dirty="0" smtClean="0"/>
              <a:t>Exposiciones de productos y servicios de pymes</a:t>
            </a:r>
          </a:p>
          <a:p>
            <a:pPr marL="742950" lvl="2" indent="-342900"/>
            <a:r>
              <a:rPr lang="es-CR" sz="2400" dirty="0" smtClean="0"/>
              <a:t>Clientes del banco</a:t>
            </a:r>
          </a:p>
          <a:p>
            <a:pPr marL="0" lvl="1" indent="0">
              <a:buNone/>
            </a:pPr>
            <a:endParaRPr lang="es-CR" sz="2400" b="1" dirty="0"/>
          </a:p>
          <a:p>
            <a:pPr marL="342900" lvl="1" indent="-342900">
              <a:buFont typeface="Wingdings" panose="05000000000000000000" pitchFamily="2" charset="2"/>
              <a:buChar char="ü"/>
            </a:pPr>
            <a:r>
              <a:rPr lang="es-CR" sz="2400" b="1" dirty="0"/>
              <a:t>Red </a:t>
            </a:r>
            <a:r>
              <a:rPr lang="es-CR" sz="2400" b="1" dirty="0" smtClean="0"/>
              <a:t>digital </a:t>
            </a:r>
            <a:r>
              <a:rPr lang="es-CR" sz="2400" b="1" dirty="0"/>
              <a:t>de empresarias en proceso</a:t>
            </a:r>
          </a:p>
          <a:p>
            <a:pPr marL="742950" lvl="2" indent="-342900"/>
            <a:r>
              <a:rPr lang="es-CR" sz="2400" dirty="0" smtClean="0"/>
              <a:t>Negocio</a:t>
            </a:r>
          </a:p>
          <a:p>
            <a:pPr marL="742950" lvl="2" indent="-342900"/>
            <a:r>
              <a:rPr lang="es-CR" sz="2400" dirty="0" smtClean="0"/>
              <a:t>Información</a:t>
            </a:r>
          </a:p>
          <a:p>
            <a:pPr marL="742950" lvl="2" indent="-342900"/>
            <a:r>
              <a:rPr lang="es-CR" sz="2400" dirty="0" smtClean="0"/>
              <a:t>Capacitación</a:t>
            </a:r>
          </a:p>
          <a:p>
            <a:pPr marL="742950" lvl="2" indent="-342900"/>
            <a:r>
              <a:rPr lang="es-CR" sz="2400" dirty="0" smtClean="0"/>
              <a:t>Red entre empresarias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210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Tema de Office">
  <a:themeElements>
    <a:clrScheme name="Personalizado 1">
      <a:dk1>
        <a:srgbClr val="00257A"/>
      </a:dk1>
      <a:lt1>
        <a:sysClr val="window" lastClr="FFFFFF"/>
      </a:lt1>
      <a:dk2>
        <a:srgbClr val="1D3641"/>
      </a:dk2>
      <a:lt2>
        <a:srgbClr val="DFE6D0"/>
      </a:lt2>
      <a:accent1>
        <a:srgbClr val="B6BF00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Personalizado 2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effectLst/>
      </a:spPr>
      <a:bodyPr wrap="square" rtlCol="0">
        <a:spAutoFit/>
        <a:sp3d extrusionH="82550">
          <a:extrusionClr>
            <a:schemeClr val="bg1"/>
          </a:extrusionClr>
        </a:sp3d>
      </a:bodyPr>
      <a:lstStyle>
        <a:defPPr algn="ctr">
          <a:defRPr sz="2400" dirty="0" smtClean="0">
            <a:solidFill>
              <a:srgbClr val="00257A"/>
            </a:solidFill>
            <a:effectLst/>
            <a:latin typeface="Gill Sans MT Condensed" pitchFamily="34" charset="0"/>
          </a:defRPr>
        </a:defPPr>
      </a:lstStyle>
    </a:txDef>
  </a:objectDefaults>
  <a:extraClrSchemeLst/>
</a:theme>
</file>

<file path=ppt/theme/themeOverride1.xml><?xml version="1.0" encoding="utf-8"?>
<a:themeOverride xmlns:a="http://schemas.openxmlformats.org/drawingml/2006/main">
  <a:clrScheme name="Personalizado 1">
    <a:dk1>
      <a:srgbClr val="00257A"/>
    </a:dk1>
    <a:lt1>
      <a:sysClr val="window" lastClr="FFFFFF"/>
    </a:lt1>
    <a:dk2>
      <a:srgbClr val="1D3641"/>
    </a:dk2>
    <a:lt2>
      <a:srgbClr val="DFE6D0"/>
    </a:lt2>
    <a:accent1>
      <a:srgbClr val="B6BF00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ppt/theme/themeOverride10.xml><?xml version="1.0" encoding="utf-8"?>
<a:themeOverride xmlns:a="http://schemas.openxmlformats.org/drawingml/2006/main">
  <a:clrScheme name="Personalizado 1">
    <a:dk1>
      <a:srgbClr val="00257A"/>
    </a:dk1>
    <a:lt1>
      <a:sysClr val="window" lastClr="FFFFFF"/>
    </a:lt1>
    <a:dk2>
      <a:srgbClr val="1D3641"/>
    </a:dk2>
    <a:lt2>
      <a:srgbClr val="DFE6D0"/>
    </a:lt2>
    <a:accent1>
      <a:srgbClr val="B6BF00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ppt/theme/themeOverride2.xml><?xml version="1.0" encoding="utf-8"?>
<a:themeOverride xmlns:a="http://schemas.openxmlformats.org/drawingml/2006/main">
  <a:clrScheme name="Personalizado 1">
    <a:dk1>
      <a:srgbClr val="00257A"/>
    </a:dk1>
    <a:lt1>
      <a:sysClr val="window" lastClr="FFFFFF"/>
    </a:lt1>
    <a:dk2>
      <a:srgbClr val="1D3641"/>
    </a:dk2>
    <a:lt2>
      <a:srgbClr val="DFE6D0"/>
    </a:lt2>
    <a:accent1>
      <a:srgbClr val="B6BF00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ppt/theme/themeOverride3.xml><?xml version="1.0" encoding="utf-8"?>
<a:themeOverride xmlns:a="http://schemas.openxmlformats.org/drawingml/2006/main">
  <a:clrScheme name="Personalizado 1">
    <a:dk1>
      <a:srgbClr val="00257A"/>
    </a:dk1>
    <a:lt1>
      <a:sysClr val="window" lastClr="FFFFFF"/>
    </a:lt1>
    <a:dk2>
      <a:srgbClr val="1D3641"/>
    </a:dk2>
    <a:lt2>
      <a:srgbClr val="DFE6D0"/>
    </a:lt2>
    <a:accent1>
      <a:srgbClr val="B6BF00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ppt/theme/themeOverride4.xml><?xml version="1.0" encoding="utf-8"?>
<a:themeOverride xmlns:a="http://schemas.openxmlformats.org/drawingml/2006/main">
  <a:clrScheme name="Personalizado 1">
    <a:dk1>
      <a:srgbClr val="00257A"/>
    </a:dk1>
    <a:lt1>
      <a:sysClr val="window" lastClr="FFFFFF"/>
    </a:lt1>
    <a:dk2>
      <a:srgbClr val="1D3641"/>
    </a:dk2>
    <a:lt2>
      <a:srgbClr val="DFE6D0"/>
    </a:lt2>
    <a:accent1>
      <a:srgbClr val="B6BF00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ppt/theme/themeOverride5.xml><?xml version="1.0" encoding="utf-8"?>
<a:themeOverride xmlns:a="http://schemas.openxmlformats.org/drawingml/2006/main">
  <a:clrScheme name="Personalizado 1">
    <a:dk1>
      <a:srgbClr val="00257A"/>
    </a:dk1>
    <a:lt1>
      <a:sysClr val="window" lastClr="FFFFFF"/>
    </a:lt1>
    <a:dk2>
      <a:srgbClr val="1D3641"/>
    </a:dk2>
    <a:lt2>
      <a:srgbClr val="DFE6D0"/>
    </a:lt2>
    <a:accent1>
      <a:srgbClr val="B6BF00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ppt/theme/themeOverride6.xml><?xml version="1.0" encoding="utf-8"?>
<a:themeOverride xmlns:a="http://schemas.openxmlformats.org/drawingml/2006/main">
  <a:clrScheme name="Personalizado 1">
    <a:dk1>
      <a:srgbClr val="00257A"/>
    </a:dk1>
    <a:lt1>
      <a:sysClr val="window" lastClr="FFFFFF"/>
    </a:lt1>
    <a:dk2>
      <a:srgbClr val="1D3641"/>
    </a:dk2>
    <a:lt2>
      <a:srgbClr val="DFE6D0"/>
    </a:lt2>
    <a:accent1>
      <a:srgbClr val="B6BF00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ppt/theme/themeOverride7.xml><?xml version="1.0" encoding="utf-8"?>
<a:themeOverride xmlns:a="http://schemas.openxmlformats.org/drawingml/2006/main">
  <a:clrScheme name="Personalizado 1">
    <a:dk1>
      <a:srgbClr val="00257A"/>
    </a:dk1>
    <a:lt1>
      <a:sysClr val="window" lastClr="FFFFFF"/>
    </a:lt1>
    <a:dk2>
      <a:srgbClr val="1D3641"/>
    </a:dk2>
    <a:lt2>
      <a:srgbClr val="DFE6D0"/>
    </a:lt2>
    <a:accent1>
      <a:srgbClr val="B6BF00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ppt/theme/themeOverride8.xml><?xml version="1.0" encoding="utf-8"?>
<a:themeOverride xmlns:a="http://schemas.openxmlformats.org/drawingml/2006/main">
  <a:clrScheme name="Personalizado 1">
    <a:dk1>
      <a:srgbClr val="00257A"/>
    </a:dk1>
    <a:lt1>
      <a:sysClr val="window" lastClr="FFFFFF"/>
    </a:lt1>
    <a:dk2>
      <a:srgbClr val="1D3641"/>
    </a:dk2>
    <a:lt2>
      <a:srgbClr val="DFE6D0"/>
    </a:lt2>
    <a:accent1>
      <a:srgbClr val="B6BF00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ppt/theme/themeOverride9.xml><?xml version="1.0" encoding="utf-8"?>
<a:themeOverride xmlns:a="http://schemas.openxmlformats.org/drawingml/2006/main">
  <a:clrScheme name="Personalizado 1">
    <a:dk1>
      <a:srgbClr val="00257A"/>
    </a:dk1>
    <a:lt1>
      <a:sysClr val="window" lastClr="FFFFFF"/>
    </a:lt1>
    <a:dk2>
      <a:srgbClr val="1D3641"/>
    </a:dk2>
    <a:lt2>
      <a:srgbClr val="DFE6D0"/>
    </a:lt2>
    <a:accent1>
      <a:srgbClr val="B6BF00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240</Words>
  <Application>Microsoft Office PowerPoint</Application>
  <PresentationFormat>Presentación en pantalla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1_Tema de Office</vt:lpstr>
      <vt:lpstr>V European Union- Latin America and the Caribbean Business Summit</vt:lpstr>
      <vt:lpstr>Importancia de la mujer en la economía</vt:lpstr>
      <vt:lpstr>Presentación de PowerPoint</vt:lpstr>
      <vt:lpstr>Barreras para el crecimiento</vt:lpstr>
      <vt:lpstr>Presentación de PowerPoint</vt:lpstr>
      <vt:lpstr>Superar barreras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European Union- Latina America and the Caribbean Business Summit</dc:title>
  <dc:creator>.</dc:creator>
  <cp:lastModifiedBy>.</cp:lastModifiedBy>
  <cp:revision>12</cp:revision>
  <dcterms:created xsi:type="dcterms:W3CDTF">2015-06-04T19:54:03Z</dcterms:created>
  <dcterms:modified xsi:type="dcterms:W3CDTF">2015-06-04T22:14:31Z</dcterms:modified>
</cp:coreProperties>
</file>